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36445" autoAdjust="0"/>
  </p:normalViewPr>
  <p:slideViewPr>
    <p:cSldViewPr snapToGrid="0">
      <p:cViewPr varScale="1">
        <p:scale>
          <a:sx n="19" d="100"/>
          <a:sy n="19" d="100"/>
        </p:scale>
        <p:origin x="262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520694175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5" name="Shape 3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30951545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23416143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4" name="Shape 4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255019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51" name="Shape 5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3407836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58" name="Shape 5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32764692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73" name="Shape 7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13236524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80" name="Shape 8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27440852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93" name="Shape 9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26361777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97" name="Shape 9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2080465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/>
            </a:pPr>
            <a:r>
              <a:rPr sz="6000"/>
              <a:t>Title Text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</a:p>
          <a:p>
            <a:pPr lvl="1">
              <a:defRPr sz="1800"/>
            </a:pPr>
            <a:r>
              <a:rPr sz="2800"/>
              <a:t>Body Level Two</a:t>
            </a:r>
          </a:p>
          <a:p>
            <a:pPr lvl="2">
              <a:defRPr sz="1800"/>
            </a:pPr>
            <a:r>
              <a:rPr sz="2800"/>
              <a:t>Body Level Three</a:t>
            </a:r>
          </a:p>
          <a:p>
            <a:pPr lvl="3">
              <a:defRPr sz="1800"/>
            </a:pPr>
            <a:r>
              <a:rPr sz="2800"/>
              <a:t>Body Level Four</a:t>
            </a:r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algn="ctr" defTabSz="584200">
        <a:defRPr sz="8000"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1338532" y="-743628"/>
            <a:ext cx="10464801" cy="330200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pPr lvl="0">
              <a:defRPr sz="1800"/>
            </a:pPr>
            <a:r>
              <a:rPr sz="8800" dirty="0" err="1">
                <a:latin typeface="Gabriola" panose="04040605051002020D02" pitchFamily="82" charset="0"/>
                <a:ea typeface="Adobe Kaiti Std R" panose="02020400000000000000" pitchFamily="18" charset="-128"/>
              </a:rPr>
              <a:t>Профил</a:t>
            </a:r>
            <a:r>
              <a:rPr sz="8800" dirty="0">
                <a:latin typeface="Gabriola" panose="04040605051002020D02" pitchFamily="82" charset="0"/>
                <a:ea typeface="Adobe Kaiti Std R" panose="02020400000000000000" pitchFamily="18" charset="-128"/>
              </a:rPr>
              <a:t> </a:t>
            </a:r>
            <a:r>
              <a:rPr sz="8800" dirty="0" err="1">
                <a:latin typeface="Gabriola" panose="04040605051002020D02" pitchFamily="82" charset="0"/>
                <a:ea typeface="Adobe Kaiti Std R" panose="02020400000000000000" pitchFamily="18" charset="-128"/>
              </a:rPr>
              <a:t>на</a:t>
            </a:r>
            <a:r>
              <a:rPr sz="8800" dirty="0">
                <a:latin typeface="Gabriola" panose="04040605051002020D02" pitchFamily="82" charset="0"/>
                <a:ea typeface="Adobe Kaiti Std R" panose="02020400000000000000" pitchFamily="18" charset="-128"/>
              </a:rPr>
              <a:t> </a:t>
            </a:r>
            <a:r>
              <a:rPr sz="8800" dirty="0" err="1">
                <a:latin typeface="Gabriola" panose="04040605051002020D02" pitchFamily="82" charset="0"/>
                <a:ea typeface="Adobe Kaiti Std R" panose="02020400000000000000" pitchFamily="18" charset="-128"/>
              </a:rPr>
              <a:t>иновативния</a:t>
            </a:r>
            <a:r>
              <a:rPr sz="8800" dirty="0">
                <a:latin typeface="Gabriola" panose="04040605051002020D02" pitchFamily="82" charset="0"/>
                <a:ea typeface="Adobe Kaiti Std R" panose="02020400000000000000" pitchFamily="18" charset="-128"/>
              </a:rPr>
              <a:t> </a:t>
            </a:r>
            <a:r>
              <a:rPr sz="8800" dirty="0" err="1">
                <a:latin typeface="Gabriola" panose="04040605051002020D02" pitchFamily="82" charset="0"/>
                <a:ea typeface="Adobe Kaiti Std R" panose="02020400000000000000" pitchFamily="18" charset="-128"/>
              </a:rPr>
              <a:t>учител</a:t>
            </a:r>
            <a:endParaRPr sz="8800" dirty="0">
              <a:latin typeface="Gabriola" panose="04040605051002020D02" pitchFamily="82" charset="0"/>
              <a:ea typeface="Adobe Kaiti Std R" panose="02020400000000000000" pitchFamily="18" charset="-128"/>
            </a:endParaRPr>
          </a:p>
        </p:txBody>
      </p:sp>
      <p:pic>
        <p:nvPicPr>
          <p:cNvPr id="33" name="wordl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38532" y="3327399"/>
            <a:ext cx="10058401" cy="6426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>
            <a:spLocks noGrp="1"/>
          </p:cNvSpPr>
          <p:nvPr>
            <p:ph type="title"/>
          </p:nvPr>
        </p:nvSpPr>
        <p:spPr>
          <a:xfrm>
            <a:off x="431675" y="2571712"/>
            <a:ext cx="12141450" cy="33020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000"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pPr lvl="0">
              <a:defRPr sz="1800"/>
            </a:pPr>
            <a:r>
              <a:rPr sz="9600" dirty="0" err="1">
                <a:latin typeface="Gabriola" panose="04040605051002020D02" pitchFamily="82" charset="0"/>
                <a:ea typeface="Adobe Kaiti Std R" panose="02020400000000000000" pitchFamily="18" charset="-128"/>
              </a:rPr>
              <a:t>Кои</a:t>
            </a:r>
            <a:r>
              <a:rPr sz="9600" dirty="0">
                <a:latin typeface="Gabriola" panose="04040605051002020D02" pitchFamily="82" charset="0"/>
                <a:ea typeface="Adobe Kaiti Std R" panose="02020400000000000000" pitchFamily="18" charset="-128"/>
              </a:rPr>
              <a:t> </a:t>
            </a:r>
            <a:r>
              <a:rPr sz="9600" dirty="0" err="1">
                <a:latin typeface="Gabriola" panose="04040605051002020D02" pitchFamily="82" charset="0"/>
                <a:ea typeface="Adobe Kaiti Std R" panose="02020400000000000000" pitchFamily="18" charset="-128"/>
              </a:rPr>
              <a:t>са</a:t>
            </a:r>
            <a:r>
              <a:rPr sz="9600" dirty="0">
                <a:latin typeface="Gabriola" panose="04040605051002020D02" pitchFamily="82" charset="0"/>
                <a:ea typeface="Adobe Kaiti Std R" panose="02020400000000000000" pitchFamily="18" charset="-128"/>
              </a:rPr>
              <a:t> </a:t>
            </a:r>
            <a:r>
              <a:rPr sz="9600" dirty="0" err="1">
                <a:latin typeface="Gabriola" panose="04040605051002020D02" pitchFamily="82" charset="0"/>
                <a:ea typeface="Adobe Kaiti Std R" panose="02020400000000000000" pitchFamily="18" charset="-128"/>
              </a:rPr>
              <a:t>иновативните</a:t>
            </a:r>
            <a:r>
              <a:rPr sz="9600" dirty="0">
                <a:latin typeface="Gabriola" panose="04040605051002020D02" pitchFamily="82" charset="0"/>
                <a:ea typeface="Adobe Kaiti Std R" panose="02020400000000000000" pitchFamily="18" charset="-128"/>
              </a:rPr>
              <a:t> </a:t>
            </a:r>
            <a:r>
              <a:rPr sz="9600" dirty="0" err="1">
                <a:latin typeface="Gabriola" panose="04040605051002020D02" pitchFamily="82" charset="0"/>
                <a:ea typeface="Adobe Kaiti Std R" panose="02020400000000000000" pitchFamily="18" charset="-128"/>
              </a:rPr>
              <a:t>учители</a:t>
            </a:r>
            <a:r>
              <a:rPr sz="9600" dirty="0">
                <a:latin typeface="Gabriola" panose="04040605051002020D02" pitchFamily="82" charset="0"/>
                <a:ea typeface="Adobe Kaiti Std R" panose="02020400000000000000" pitchFamily="18" charset="-128"/>
              </a:rPr>
              <a:t>???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/>
        </p:nvSpPr>
        <p:spPr>
          <a:xfrm>
            <a:off x="2965375" y="327642"/>
            <a:ext cx="7074052" cy="1579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pPr lvl="0">
              <a:defRPr sz="1800"/>
            </a:pPr>
            <a:r>
              <a:rPr sz="9600" dirty="0" err="1">
                <a:latin typeface="Gabriola" panose="04040605051002020D02" pitchFamily="82" charset="0"/>
              </a:rPr>
              <a:t>Като</a:t>
            </a:r>
            <a:r>
              <a:rPr sz="9600" dirty="0">
                <a:latin typeface="Gabriola" panose="04040605051002020D02" pitchFamily="82" charset="0"/>
              </a:rPr>
              <a:t> </a:t>
            </a:r>
            <a:r>
              <a:rPr sz="9600" dirty="0" err="1">
                <a:latin typeface="Gabriola" panose="04040605051002020D02" pitchFamily="82" charset="0"/>
              </a:rPr>
              <a:t>супер</a:t>
            </a:r>
            <a:r>
              <a:rPr sz="9600" dirty="0">
                <a:latin typeface="Gabriola" panose="04040605051002020D02" pitchFamily="82" charset="0"/>
              </a:rPr>
              <a:t> </a:t>
            </a:r>
            <a:r>
              <a:rPr sz="9600" dirty="0" err="1">
                <a:latin typeface="Gabriola" panose="04040605051002020D02" pitchFamily="82" charset="0"/>
              </a:rPr>
              <a:t>герои</a:t>
            </a:r>
            <a:endParaRPr sz="9600" dirty="0">
              <a:latin typeface="Gabriola" panose="04040605051002020D02" pitchFamily="82" charset="0"/>
            </a:endParaRPr>
          </a:p>
        </p:txBody>
      </p:sp>
      <p:pic>
        <p:nvPicPr>
          <p:cNvPr id="42" name="avengers_render_by_sachso74-d8gkkpi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715214"/>
            <a:ext cx="13004801" cy="70510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/>
          <p:nvPr/>
        </p:nvSpPr>
        <p:spPr>
          <a:xfrm>
            <a:off x="1499428" y="327641"/>
            <a:ext cx="10005944" cy="1579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pPr lvl="0">
              <a:defRPr sz="1800"/>
            </a:pPr>
            <a:r>
              <a:rPr sz="9600" dirty="0" err="1">
                <a:latin typeface="Gabriola" panose="04040605051002020D02" pitchFamily="82" charset="0"/>
              </a:rPr>
              <a:t>Използващи</a:t>
            </a:r>
            <a:r>
              <a:rPr sz="9600" dirty="0">
                <a:latin typeface="Gabriola" panose="04040605051002020D02" pitchFamily="82" charset="0"/>
              </a:rPr>
              <a:t> </a:t>
            </a:r>
            <a:r>
              <a:rPr sz="9600" dirty="0" err="1">
                <a:latin typeface="Gabriola" panose="04040605051002020D02" pitchFamily="82" charset="0"/>
              </a:rPr>
              <a:t>технологии</a:t>
            </a:r>
            <a:endParaRPr sz="9600" dirty="0">
              <a:latin typeface="Gabriola" panose="04040605051002020D02" pitchFamily="82" charset="0"/>
            </a:endParaRPr>
          </a:p>
        </p:txBody>
      </p:sp>
      <p:grpSp>
        <p:nvGrpSpPr>
          <p:cNvPr id="49" name="Group 49"/>
          <p:cNvGrpSpPr/>
          <p:nvPr/>
        </p:nvGrpSpPr>
        <p:grpSpPr>
          <a:xfrm>
            <a:off x="965200" y="2463800"/>
            <a:ext cx="11074400" cy="6426200"/>
            <a:chOff x="-127000" y="-88900"/>
            <a:chExt cx="11074400" cy="6426200"/>
          </a:xfrm>
        </p:grpSpPr>
        <p:pic>
          <p:nvPicPr>
            <p:cNvPr id="48" name="5.jpg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10820400" cy="60960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7" name="Picture 46"/>
            <p:cNvPicPr/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27000" y="-88900"/>
              <a:ext cx="11074400" cy="6426200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(right)">
                                      <p:cBhvr>
                                        <p:cTn id="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1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Untitled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1" y="2297622"/>
            <a:ext cx="13004801" cy="6032176"/>
          </a:xfrm>
          <a:prstGeom prst="rect">
            <a:avLst/>
          </a:prstGeom>
          <a:ln w="12700">
            <a:miter lim="400000"/>
          </a:ln>
        </p:spPr>
      </p:pic>
      <p:sp>
        <p:nvSpPr>
          <p:cNvPr id="54" name="Shape 54"/>
          <p:cNvSpPr/>
          <p:nvPr/>
        </p:nvSpPr>
        <p:spPr>
          <a:xfrm>
            <a:off x="3049479" y="4372519"/>
            <a:ext cx="4220656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400"/>
            </a:lvl1pPr>
          </a:lstStyle>
          <a:p>
            <a:pPr lvl="0">
              <a:defRPr sz="1800"/>
            </a:pPr>
            <a:r>
              <a:rPr sz="2400"/>
              <a:t>иновативен учител</a:t>
            </a:r>
          </a:p>
        </p:txBody>
      </p:sp>
      <p:pic>
        <p:nvPicPr>
          <p:cNvPr id="55" name="1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53880" y="1590956"/>
            <a:ext cx="11036301" cy="5613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6" name="home-alien-man.pn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162550" y="1313209"/>
            <a:ext cx="2679700" cy="8001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1" animBg="1" advAuto="0"/>
      <p:bldP spid="56" grpId="2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/>
        </p:nvSpPr>
        <p:spPr>
          <a:xfrm>
            <a:off x="3248304" y="327641"/>
            <a:ext cx="6508193" cy="1579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pPr lvl="0">
              <a:defRPr sz="1800"/>
            </a:pPr>
            <a:r>
              <a:rPr sz="9600" dirty="0" err="1">
                <a:latin typeface="Gabriola" panose="04040605051002020D02" pitchFamily="82" charset="0"/>
              </a:rPr>
              <a:t>Те</a:t>
            </a:r>
            <a:r>
              <a:rPr sz="9600" dirty="0">
                <a:latin typeface="Gabriola" panose="04040605051002020D02" pitchFamily="82" charset="0"/>
              </a:rPr>
              <a:t> </a:t>
            </a:r>
            <a:r>
              <a:rPr sz="9600" dirty="0" err="1">
                <a:latin typeface="Gabriola" panose="04040605051002020D02" pitchFamily="82" charset="0"/>
              </a:rPr>
              <a:t>съществуват</a:t>
            </a:r>
            <a:endParaRPr sz="9600" dirty="0">
              <a:latin typeface="Gabriola" panose="04040605051002020D02" pitchFamily="82" charset="0"/>
            </a:endParaRPr>
          </a:p>
        </p:txBody>
      </p:sp>
      <p:pic>
        <p:nvPicPr>
          <p:cNvPr id="61" name="1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49293" y="2413525"/>
            <a:ext cx="1244601" cy="1320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62" name="1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177172" y="3525414"/>
            <a:ext cx="1244601" cy="1320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63" name="1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11055" y="5537725"/>
            <a:ext cx="1244601" cy="1320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64" name="1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890820" y="6488046"/>
            <a:ext cx="1244601" cy="1320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65" name="1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727775" y="5152968"/>
            <a:ext cx="1244601" cy="1320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66" name="1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605051" y="2413526"/>
            <a:ext cx="1244601" cy="1320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67" name="1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232975" y="3175375"/>
            <a:ext cx="1244601" cy="1320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68" name="1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328720" y="4940300"/>
            <a:ext cx="1244601" cy="1320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9" name="1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89809" y="7238323"/>
            <a:ext cx="1244601" cy="1320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0" name="1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938653" y="7403799"/>
            <a:ext cx="1244601" cy="1320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1" name="1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87496" y="7819367"/>
            <a:ext cx="1244601" cy="13208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/>
        </p:nvSpPr>
        <p:spPr>
          <a:xfrm>
            <a:off x="403774" y="414095"/>
            <a:ext cx="12197249" cy="14568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pPr lvl="0">
              <a:defRPr sz="1800"/>
            </a:pPr>
            <a:r>
              <a:rPr sz="8800" dirty="0" err="1">
                <a:latin typeface="Gabriola" panose="04040605051002020D02" pitchFamily="82" charset="0"/>
              </a:rPr>
              <a:t>Колко</a:t>
            </a:r>
            <a:r>
              <a:rPr sz="8800" dirty="0">
                <a:latin typeface="Gabriola" panose="04040605051002020D02" pitchFamily="82" charset="0"/>
              </a:rPr>
              <a:t> </a:t>
            </a:r>
            <a:r>
              <a:rPr sz="8800" dirty="0" err="1">
                <a:latin typeface="Gabriola" panose="04040605051002020D02" pitchFamily="82" charset="0"/>
              </a:rPr>
              <a:t>са</a:t>
            </a:r>
            <a:r>
              <a:rPr sz="8800" dirty="0">
                <a:latin typeface="Gabriola" panose="04040605051002020D02" pitchFamily="82" charset="0"/>
              </a:rPr>
              <a:t> </a:t>
            </a:r>
            <a:r>
              <a:rPr sz="8800" dirty="0" err="1">
                <a:latin typeface="Gabriola" panose="04040605051002020D02" pitchFamily="82" charset="0"/>
              </a:rPr>
              <a:t>учителите</a:t>
            </a:r>
            <a:r>
              <a:rPr sz="8800" dirty="0">
                <a:latin typeface="Gabriola" panose="04040605051002020D02" pitchFamily="82" charset="0"/>
              </a:rPr>
              <a:t> </a:t>
            </a:r>
            <a:r>
              <a:rPr sz="8800" dirty="0" err="1">
                <a:latin typeface="Gabriola" panose="04040605051002020D02" pitchFamily="82" charset="0"/>
              </a:rPr>
              <a:t>иноватори</a:t>
            </a:r>
            <a:r>
              <a:rPr sz="8800" dirty="0">
                <a:latin typeface="Gabriola" panose="04040605051002020D02" pitchFamily="82" charset="0"/>
              </a:rPr>
              <a:t>?</a:t>
            </a:r>
          </a:p>
        </p:txBody>
      </p:sp>
      <p:grpSp>
        <p:nvGrpSpPr>
          <p:cNvPr id="78" name="Group 78"/>
          <p:cNvGrpSpPr/>
          <p:nvPr/>
        </p:nvGrpSpPr>
        <p:grpSpPr>
          <a:xfrm>
            <a:off x="1704578" y="2397538"/>
            <a:ext cx="9595644" cy="6558724"/>
            <a:chOff x="-127000" y="-88900"/>
            <a:chExt cx="9595643" cy="6558722"/>
          </a:xfrm>
        </p:grpSpPr>
        <p:pic>
          <p:nvPicPr>
            <p:cNvPr id="77" name="IMG_9305.jpg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9341644" cy="6228523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76" name="Picture 75"/>
            <p:cNvPicPr/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27000" y="-88900"/>
              <a:ext cx="9595644" cy="6558723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(right)">
                                      <p:cBhvr>
                                        <p:cTn id="12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1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/>
          <p:nvPr/>
        </p:nvSpPr>
        <p:spPr>
          <a:xfrm>
            <a:off x="627394" y="327640"/>
            <a:ext cx="11750011" cy="1579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pPr lvl="0">
              <a:defRPr sz="1800"/>
            </a:pPr>
            <a:r>
              <a:rPr sz="9600" dirty="0" err="1">
                <a:latin typeface="Gabriola" panose="04040605051002020D02" pitchFamily="82" charset="0"/>
              </a:rPr>
              <a:t>Вие</a:t>
            </a:r>
            <a:r>
              <a:rPr sz="9600" dirty="0">
                <a:latin typeface="Gabriola" panose="04040605051002020D02" pitchFamily="82" charset="0"/>
              </a:rPr>
              <a:t> </a:t>
            </a:r>
            <a:r>
              <a:rPr sz="9600" dirty="0" err="1">
                <a:latin typeface="Gabriola" panose="04040605051002020D02" pitchFamily="82" charset="0"/>
              </a:rPr>
              <a:t>сте</a:t>
            </a:r>
            <a:r>
              <a:rPr sz="9600" dirty="0">
                <a:latin typeface="Gabriola" panose="04040605051002020D02" pitchFamily="82" charset="0"/>
              </a:rPr>
              <a:t> </a:t>
            </a:r>
            <a:r>
              <a:rPr sz="9600" dirty="0" err="1">
                <a:latin typeface="Gabriola" panose="04040605051002020D02" pitchFamily="82" charset="0"/>
              </a:rPr>
              <a:t>иноватори</a:t>
            </a:r>
            <a:r>
              <a:rPr sz="9600" dirty="0">
                <a:latin typeface="Gabriola" panose="04040605051002020D02" pitchFamily="82" charset="0"/>
              </a:rPr>
              <a:t> </a:t>
            </a:r>
            <a:r>
              <a:rPr sz="9600" dirty="0" err="1">
                <a:latin typeface="Gabriola" panose="04040605051002020D02" pitchFamily="82" charset="0"/>
              </a:rPr>
              <a:t>защото</a:t>
            </a:r>
            <a:r>
              <a:rPr sz="9600" dirty="0">
                <a:latin typeface="Gabriola" panose="04040605051002020D02" pitchFamily="82" charset="0"/>
              </a:rPr>
              <a:t>…</a:t>
            </a:r>
          </a:p>
        </p:txBody>
      </p:sp>
      <p:sp>
        <p:nvSpPr>
          <p:cNvPr id="83" name="Shape 83"/>
          <p:cNvSpPr/>
          <p:nvPr/>
        </p:nvSpPr>
        <p:spPr>
          <a:xfrm>
            <a:off x="1627948" y="3820147"/>
            <a:ext cx="3908121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>
                <a:solidFill>
                  <a:srgbClr val="861001"/>
                </a:solidFill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600" dirty="0" err="1">
                <a:solidFill>
                  <a:srgbClr val="C00000"/>
                </a:solidFill>
                <a:latin typeface="Gabriola" panose="04040605051002020D02" pitchFamily="82" charset="0"/>
              </a:rPr>
              <a:t>Мотивиращи</a:t>
            </a:r>
            <a:endParaRPr sz="6600" dirty="0">
              <a:solidFill>
                <a:srgbClr val="C00000"/>
              </a:solidFill>
              <a:latin typeface="Gabriola" panose="04040605051002020D02" pitchFamily="82" charset="0"/>
            </a:endParaRPr>
          </a:p>
        </p:txBody>
      </p:sp>
      <p:sp>
        <p:nvSpPr>
          <p:cNvPr id="84" name="Shape 84"/>
          <p:cNvSpPr/>
          <p:nvPr/>
        </p:nvSpPr>
        <p:spPr>
          <a:xfrm>
            <a:off x="8106611" y="6336579"/>
            <a:ext cx="3257302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>
                <a:solidFill>
                  <a:srgbClr val="861001"/>
                </a:solidFill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600" dirty="0" err="1">
                <a:solidFill>
                  <a:srgbClr val="C00000"/>
                </a:solidFill>
                <a:latin typeface="Gabriola" panose="04040605051002020D02" pitchFamily="82" charset="0"/>
              </a:rPr>
              <a:t>Креативни</a:t>
            </a:r>
            <a:endParaRPr sz="6600" dirty="0">
              <a:solidFill>
                <a:srgbClr val="C00000"/>
              </a:solidFill>
              <a:latin typeface="Gabriola" panose="04040605051002020D02" pitchFamily="82" charset="0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9570404" y="7854435"/>
            <a:ext cx="2436564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>
                <a:solidFill>
                  <a:srgbClr val="861001"/>
                </a:solidFill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600">
                <a:solidFill>
                  <a:srgbClr val="C00000"/>
                </a:solidFill>
                <a:latin typeface="Gabriola" panose="04040605051002020D02" pitchFamily="82" charset="0"/>
              </a:rPr>
              <a:t>Търсещи</a:t>
            </a:r>
          </a:p>
        </p:txBody>
      </p:sp>
      <p:sp>
        <p:nvSpPr>
          <p:cNvPr id="86" name="Shape 86"/>
          <p:cNvSpPr/>
          <p:nvPr/>
        </p:nvSpPr>
        <p:spPr>
          <a:xfrm>
            <a:off x="3135152" y="5860775"/>
            <a:ext cx="2673809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>
                <a:solidFill>
                  <a:srgbClr val="861001"/>
                </a:solidFill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600" dirty="0" err="1">
                <a:solidFill>
                  <a:srgbClr val="C00000"/>
                </a:solidFill>
                <a:latin typeface="Gabriola" panose="04040605051002020D02" pitchFamily="82" charset="0"/>
              </a:rPr>
              <a:t>Обичащи</a:t>
            </a:r>
            <a:endParaRPr sz="6600" dirty="0">
              <a:solidFill>
                <a:srgbClr val="C00000"/>
              </a:solidFill>
              <a:latin typeface="Gabriola" panose="04040605051002020D02" pitchFamily="82" charset="0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8701051" y="3261020"/>
            <a:ext cx="2418931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>
                <a:solidFill>
                  <a:srgbClr val="861001"/>
                </a:solidFill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600" dirty="0" err="1">
                <a:solidFill>
                  <a:srgbClr val="C00000"/>
                </a:solidFill>
                <a:latin typeface="Gabriola" panose="04040605051002020D02" pitchFamily="82" charset="0"/>
              </a:rPr>
              <a:t>Борбени</a:t>
            </a:r>
            <a:endParaRPr sz="6600" dirty="0">
              <a:solidFill>
                <a:srgbClr val="C00000"/>
              </a:solidFill>
              <a:latin typeface="Gabriola" panose="04040605051002020D02" pitchFamily="82" charset="0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1627948" y="7656834"/>
            <a:ext cx="2596865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>
                <a:solidFill>
                  <a:srgbClr val="861001"/>
                </a:solidFill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600" dirty="0" err="1">
                <a:solidFill>
                  <a:srgbClr val="C00000"/>
                </a:solidFill>
                <a:latin typeface="Gabriola" panose="04040605051002020D02" pitchFamily="82" charset="0"/>
              </a:rPr>
              <a:t>Бунтари</a:t>
            </a:r>
            <a:endParaRPr sz="6600" dirty="0">
              <a:solidFill>
                <a:srgbClr val="C00000"/>
              </a:solidFill>
              <a:latin typeface="Gabriola" panose="04040605051002020D02" pitchFamily="82" charset="0"/>
            </a:endParaRPr>
          </a:p>
        </p:txBody>
      </p:sp>
      <p:sp>
        <p:nvSpPr>
          <p:cNvPr id="89" name="Shape 89"/>
          <p:cNvSpPr/>
          <p:nvPr/>
        </p:nvSpPr>
        <p:spPr>
          <a:xfrm>
            <a:off x="7201442" y="4623843"/>
            <a:ext cx="2999218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>
                <a:solidFill>
                  <a:srgbClr val="861001"/>
                </a:solidFill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600" dirty="0" err="1">
                <a:solidFill>
                  <a:srgbClr val="C00000"/>
                </a:solidFill>
                <a:latin typeface="Gabriola" panose="04040605051002020D02" pitchFamily="82" charset="0"/>
              </a:rPr>
              <a:t>Разнолики</a:t>
            </a:r>
            <a:endParaRPr sz="6600" dirty="0">
              <a:solidFill>
                <a:srgbClr val="C00000"/>
              </a:solidFill>
              <a:latin typeface="Gabriola" panose="04040605051002020D02" pitchFamily="82" charset="0"/>
            </a:endParaRPr>
          </a:p>
        </p:txBody>
      </p:sp>
      <p:sp>
        <p:nvSpPr>
          <p:cNvPr id="90" name="Shape 90"/>
          <p:cNvSpPr/>
          <p:nvPr/>
        </p:nvSpPr>
        <p:spPr>
          <a:xfrm>
            <a:off x="3806429" y="2351979"/>
            <a:ext cx="3459280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>
                <a:solidFill>
                  <a:srgbClr val="861001"/>
                </a:solidFill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600" dirty="0" err="1">
                <a:solidFill>
                  <a:srgbClr val="C00000"/>
                </a:solidFill>
                <a:latin typeface="Gabriola" panose="04040605051002020D02" pitchFamily="82" charset="0"/>
              </a:rPr>
              <a:t>Любопитни</a:t>
            </a:r>
            <a:endParaRPr sz="6600" dirty="0">
              <a:solidFill>
                <a:srgbClr val="C00000"/>
              </a:solidFill>
              <a:latin typeface="Gabriola" panose="04040605051002020D02" pitchFamily="82" charset="0"/>
            </a:endParaRPr>
          </a:p>
        </p:txBody>
      </p:sp>
      <p:sp>
        <p:nvSpPr>
          <p:cNvPr id="91" name="Shape 91"/>
          <p:cNvSpPr/>
          <p:nvPr/>
        </p:nvSpPr>
        <p:spPr>
          <a:xfrm>
            <a:off x="6148269" y="7904664"/>
            <a:ext cx="2106346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000">
                <a:solidFill>
                  <a:srgbClr val="861001"/>
                </a:solidFill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600" dirty="0" err="1">
                <a:solidFill>
                  <a:srgbClr val="C00000"/>
                </a:solidFill>
                <a:latin typeface="Gabriola" panose="04040605051002020D02" pitchFamily="82" charset="0"/>
              </a:rPr>
              <a:t>Tворци</a:t>
            </a:r>
            <a:endParaRPr sz="6600" dirty="0">
              <a:solidFill>
                <a:srgbClr val="C00000"/>
              </a:solidFill>
              <a:latin typeface="Gabriola" panose="04040605051002020D02" pitchFamily="8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(right)">
                                      <p:cBhvr>
                                        <p:cTn id="1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(right)">
                                      <p:cBhvr>
                                        <p:cTn id="17" dur="1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8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(right)">
                                      <p:cBhvr>
                                        <p:cTn id="22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8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(right)">
                                      <p:cBhvr>
                                        <p:cTn id="27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8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(right)">
                                      <p:cBhvr>
                                        <p:cTn id="32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8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(right)">
                                      <p:cBhvr>
                                        <p:cTn id="37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8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(right)">
                                      <p:cBhvr>
                                        <p:cTn id="42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8" fill="hold" grpId="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(right)">
                                      <p:cBhvr>
                                        <p:cTn id="47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8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(right)">
                                      <p:cBhvr>
                                        <p:cTn id="52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1" animBg="1" advAuto="0"/>
      <p:bldP spid="84" grpId="5" animBg="1" advAuto="0"/>
      <p:bldP spid="85" grpId="9" animBg="1" advAuto="0"/>
      <p:bldP spid="86" grpId="6" animBg="1" advAuto="0"/>
      <p:bldP spid="87" grpId="3" animBg="1" advAuto="0"/>
      <p:bldP spid="88" grpId="7" animBg="1" advAuto="0"/>
      <p:bldP spid="89" grpId="4" animBg="1" advAuto="0"/>
      <p:bldP spid="90" grpId="2" animBg="1" advAuto="0"/>
      <p:bldP spid="91" grpId="8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/>
        </p:nvSpPr>
        <p:spPr>
          <a:xfrm>
            <a:off x="819150" y="-105685"/>
            <a:ext cx="11506200" cy="97744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marR="457200" defTabSz="457200">
              <a:spcBef>
                <a:spcPts val="500"/>
              </a:spcBef>
              <a:defRPr sz="9000"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pPr lvl="0">
              <a:defRPr sz="1800"/>
            </a:pPr>
            <a:r>
              <a:rPr sz="8800" dirty="0">
                <a:latin typeface="Gabriola" panose="04040605051002020D02" pitchFamily="82" charset="0"/>
                <a:ea typeface="Adobe Kaiti Std R" panose="02020400000000000000" pitchFamily="18" charset="-128"/>
              </a:rPr>
              <a:t>„</a:t>
            </a:r>
            <a:r>
              <a:rPr sz="8800" dirty="0" err="1">
                <a:latin typeface="Gabriola" panose="04040605051002020D02" pitchFamily="82" charset="0"/>
                <a:ea typeface="Adobe Kaiti Std R" panose="02020400000000000000" pitchFamily="18" charset="-128"/>
              </a:rPr>
              <a:t>Посредственият</a:t>
            </a:r>
            <a:r>
              <a:rPr sz="8800" dirty="0">
                <a:latin typeface="Gabriola" panose="04040605051002020D02" pitchFamily="82" charset="0"/>
                <a:ea typeface="Adobe Kaiti Std R" panose="02020400000000000000" pitchFamily="18" charset="-128"/>
              </a:rPr>
              <a:t> </a:t>
            </a:r>
            <a:r>
              <a:rPr sz="8800" dirty="0" err="1">
                <a:latin typeface="Gabriola" panose="04040605051002020D02" pitchFamily="82" charset="0"/>
                <a:ea typeface="Adobe Kaiti Std R" panose="02020400000000000000" pitchFamily="18" charset="-128"/>
              </a:rPr>
              <a:t>учител</a:t>
            </a:r>
            <a:r>
              <a:rPr sz="8800" dirty="0">
                <a:latin typeface="Gabriola" panose="04040605051002020D02" pitchFamily="82" charset="0"/>
                <a:ea typeface="Adobe Kaiti Std R" panose="02020400000000000000" pitchFamily="18" charset="-128"/>
              </a:rPr>
              <a:t> </a:t>
            </a:r>
            <a:r>
              <a:rPr sz="8800" dirty="0" err="1">
                <a:latin typeface="Gabriola" panose="04040605051002020D02" pitchFamily="82" charset="0"/>
                <a:ea typeface="Adobe Kaiti Std R" panose="02020400000000000000" pitchFamily="18" charset="-128"/>
              </a:rPr>
              <a:t>разказва</a:t>
            </a:r>
            <a:r>
              <a:rPr sz="8800" dirty="0">
                <a:latin typeface="Gabriola" panose="04040605051002020D02" pitchFamily="82" charset="0"/>
                <a:ea typeface="Adobe Kaiti Std R" panose="02020400000000000000" pitchFamily="18" charset="-128"/>
              </a:rPr>
              <a:t>. </a:t>
            </a:r>
            <a:endParaRPr lang="bg-BG" sz="8800" dirty="0" smtClean="0">
              <a:latin typeface="Gabriola" panose="04040605051002020D02" pitchFamily="82" charset="0"/>
              <a:ea typeface="Adobe Kaiti Std R" panose="02020400000000000000" pitchFamily="18" charset="-128"/>
            </a:endParaRPr>
          </a:p>
          <a:p>
            <a:pPr lvl="0">
              <a:defRPr sz="1800"/>
            </a:pPr>
            <a:r>
              <a:rPr sz="8800" dirty="0" err="1" smtClean="0">
                <a:latin typeface="Gabriola" panose="04040605051002020D02" pitchFamily="82" charset="0"/>
                <a:ea typeface="Adobe Kaiti Std R" panose="02020400000000000000" pitchFamily="18" charset="-128"/>
              </a:rPr>
              <a:t>Добрият</a:t>
            </a:r>
            <a:r>
              <a:rPr sz="8800" dirty="0" smtClean="0">
                <a:latin typeface="Gabriola" panose="04040605051002020D02" pitchFamily="82" charset="0"/>
                <a:ea typeface="Adobe Kaiti Std R" panose="02020400000000000000" pitchFamily="18" charset="-128"/>
              </a:rPr>
              <a:t> </a:t>
            </a:r>
            <a:r>
              <a:rPr sz="8800" dirty="0" err="1">
                <a:latin typeface="Gabriola" panose="04040605051002020D02" pitchFamily="82" charset="0"/>
                <a:ea typeface="Adobe Kaiti Std R" panose="02020400000000000000" pitchFamily="18" charset="-128"/>
              </a:rPr>
              <a:t>учител</a:t>
            </a:r>
            <a:r>
              <a:rPr sz="8800" dirty="0">
                <a:latin typeface="Gabriola" panose="04040605051002020D02" pitchFamily="82" charset="0"/>
                <a:ea typeface="Adobe Kaiti Std R" panose="02020400000000000000" pitchFamily="18" charset="-128"/>
              </a:rPr>
              <a:t> </a:t>
            </a:r>
            <a:r>
              <a:rPr sz="8800" dirty="0" err="1">
                <a:latin typeface="Gabriola" panose="04040605051002020D02" pitchFamily="82" charset="0"/>
                <a:ea typeface="Adobe Kaiti Std R" panose="02020400000000000000" pitchFamily="18" charset="-128"/>
              </a:rPr>
              <a:t>обяснява</a:t>
            </a:r>
            <a:r>
              <a:rPr sz="8800" dirty="0">
                <a:latin typeface="Gabriola" panose="04040605051002020D02" pitchFamily="82" charset="0"/>
                <a:ea typeface="Adobe Kaiti Std R" panose="02020400000000000000" pitchFamily="18" charset="-128"/>
              </a:rPr>
              <a:t>. </a:t>
            </a:r>
            <a:endParaRPr lang="bg-BG" sz="8800" dirty="0" smtClean="0">
              <a:latin typeface="Gabriola" panose="04040605051002020D02" pitchFamily="82" charset="0"/>
              <a:ea typeface="Adobe Kaiti Std R" panose="02020400000000000000" pitchFamily="18" charset="-128"/>
            </a:endParaRPr>
          </a:p>
          <a:p>
            <a:pPr lvl="0">
              <a:defRPr sz="1800"/>
            </a:pPr>
            <a:r>
              <a:rPr sz="8800" dirty="0" err="1" smtClean="0">
                <a:latin typeface="Gabriola" panose="04040605051002020D02" pitchFamily="82" charset="0"/>
                <a:ea typeface="Adobe Kaiti Std R" panose="02020400000000000000" pitchFamily="18" charset="-128"/>
              </a:rPr>
              <a:t>Наи</a:t>
            </a:r>
            <a:r>
              <a:rPr sz="8800" dirty="0">
                <a:latin typeface="Gabriola" panose="04040605051002020D02" pitchFamily="82" charset="0"/>
                <a:ea typeface="Adobe Kaiti Std R" panose="02020400000000000000" pitchFamily="18" charset="-128"/>
              </a:rPr>
              <a:t>̆-</a:t>
            </a:r>
            <a:r>
              <a:rPr sz="8800" dirty="0" err="1">
                <a:latin typeface="Gabriola" panose="04040605051002020D02" pitchFamily="82" charset="0"/>
                <a:ea typeface="Adobe Kaiti Std R" panose="02020400000000000000" pitchFamily="18" charset="-128"/>
              </a:rPr>
              <a:t>добрият</a:t>
            </a:r>
            <a:r>
              <a:rPr sz="8800" dirty="0">
                <a:latin typeface="Gabriola" panose="04040605051002020D02" pitchFamily="82" charset="0"/>
                <a:ea typeface="Adobe Kaiti Std R" panose="02020400000000000000" pitchFamily="18" charset="-128"/>
              </a:rPr>
              <a:t> </a:t>
            </a:r>
            <a:r>
              <a:rPr sz="8800" dirty="0" err="1">
                <a:latin typeface="Gabriola" panose="04040605051002020D02" pitchFamily="82" charset="0"/>
                <a:ea typeface="Adobe Kaiti Std R" panose="02020400000000000000" pitchFamily="18" charset="-128"/>
              </a:rPr>
              <a:t>показва</a:t>
            </a:r>
            <a:r>
              <a:rPr sz="8800" dirty="0">
                <a:latin typeface="Gabriola" panose="04040605051002020D02" pitchFamily="82" charset="0"/>
                <a:ea typeface="Adobe Kaiti Std R" panose="02020400000000000000" pitchFamily="18" charset="-128"/>
              </a:rPr>
              <a:t> </a:t>
            </a:r>
            <a:r>
              <a:rPr sz="8800" dirty="0" err="1">
                <a:latin typeface="Gabriola" panose="04040605051002020D02" pitchFamily="82" charset="0"/>
                <a:ea typeface="Adobe Kaiti Std R" panose="02020400000000000000" pitchFamily="18" charset="-128"/>
              </a:rPr>
              <a:t>нагледно</a:t>
            </a:r>
            <a:r>
              <a:rPr sz="8800" dirty="0">
                <a:latin typeface="Gabriola" panose="04040605051002020D02" pitchFamily="82" charset="0"/>
                <a:ea typeface="Adobe Kaiti Std R" panose="02020400000000000000" pitchFamily="18" charset="-128"/>
              </a:rPr>
              <a:t>. </a:t>
            </a:r>
            <a:endParaRPr lang="bg-BG" sz="8800" dirty="0" smtClean="0">
              <a:latin typeface="Gabriola" panose="04040605051002020D02" pitchFamily="82" charset="0"/>
              <a:ea typeface="Adobe Kaiti Std R" panose="02020400000000000000" pitchFamily="18" charset="-128"/>
            </a:endParaRPr>
          </a:p>
          <a:p>
            <a:pPr lvl="0">
              <a:defRPr sz="1800"/>
            </a:pPr>
            <a:r>
              <a:rPr sz="8800" dirty="0" err="1" smtClean="0">
                <a:latin typeface="Gabriola" panose="04040605051002020D02" pitchFamily="82" charset="0"/>
                <a:ea typeface="Adobe Kaiti Std R" panose="02020400000000000000" pitchFamily="18" charset="-128"/>
              </a:rPr>
              <a:t>Великите</a:t>
            </a:r>
            <a:r>
              <a:rPr sz="8800" dirty="0" smtClean="0">
                <a:latin typeface="Gabriola" panose="04040605051002020D02" pitchFamily="82" charset="0"/>
                <a:ea typeface="Adobe Kaiti Std R" panose="02020400000000000000" pitchFamily="18" charset="-128"/>
              </a:rPr>
              <a:t> </a:t>
            </a:r>
            <a:r>
              <a:rPr sz="8800" dirty="0" err="1">
                <a:latin typeface="Gabriola" panose="04040605051002020D02" pitchFamily="82" charset="0"/>
                <a:ea typeface="Adobe Kaiti Std R" panose="02020400000000000000" pitchFamily="18" charset="-128"/>
              </a:rPr>
              <a:t>учители</a:t>
            </a:r>
            <a:r>
              <a:rPr sz="8800" dirty="0">
                <a:latin typeface="Gabriola" panose="04040605051002020D02" pitchFamily="82" charset="0"/>
                <a:ea typeface="Adobe Kaiti Std R" panose="02020400000000000000" pitchFamily="18" charset="-128"/>
              </a:rPr>
              <a:t> </a:t>
            </a:r>
            <a:r>
              <a:rPr sz="8800" dirty="0" err="1">
                <a:latin typeface="Gabriola" panose="04040605051002020D02" pitchFamily="82" charset="0"/>
                <a:ea typeface="Adobe Kaiti Std R" panose="02020400000000000000" pitchFamily="18" charset="-128"/>
              </a:rPr>
              <a:t>вдъхновяват</a:t>
            </a:r>
            <a:r>
              <a:rPr sz="8800" dirty="0" smtClean="0">
                <a:latin typeface="Gabriola" panose="04040605051002020D02" pitchFamily="82" charset="0"/>
                <a:ea typeface="Adobe Kaiti Std R" panose="02020400000000000000" pitchFamily="18" charset="-128"/>
              </a:rPr>
              <a:t>”</a:t>
            </a:r>
            <a:endParaRPr sz="8800" dirty="0">
              <a:latin typeface="Gabriola" panose="04040605051002020D02" pitchFamily="82" charset="0"/>
              <a:ea typeface="Adobe Kaiti Std R" panose="02020400000000000000" pitchFamily="18" charset="-128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(right)">
                                      <p:cBhvr>
                                        <p:cTn id="7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1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/>
        </p:nvSpPr>
        <p:spPr>
          <a:xfrm>
            <a:off x="1432102" y="3748287"/>
            <a:ext cx="10140597" cy="22570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0">
                <a:solidFill>
                  <a:srgbClr val="C82506"/>
                </a:solidFill>
                <a:latin typeface="Savoye LET"/>
                <a:ea typeface="Savoye LET"/>
                <a:cs typeface="Savoye LET"/>
                <a:sym typeface="Savoye LE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000" dirty="0" err="1">
                <a:solidFill>
                  <a:srgbClr val="C00000"/>
                </a:solidFill>
                <a:latin typeface="Gabriola" panose="04040605051002020D02" pitchFamily="82" charset="0"/>
              </a:rPr>
              <a:t>Благодарим</a:t>
            </a:r>
            <a:r>
              <a:rPr sz="14000" dirty="0">
                <a:solidFill>
                  <a:srgbClr val="C00000"/>
                </a:solidFill>
                <a:latin typeface="Gabriola" panose="04040605051002020D02" pitchFamily="82" charset="0"/>
              </a:rPr>
              <a:t> </a:t>
            </a:r>
            <a:r>
              <a:rPr sz="14000" dirty="0" err="1">
                <a:solidFill>
                  <a:srgbClr val="C00000"/>
                </a:solidFill>
                <a:latin typeface="Gabriola" panose="04040605051002020D02" pitchFamily="82" charset="0"/>
              </a:rPr>
              <a:t>Ви</a:t>
            </a:r>
            <a:r>
              <a:rPr sz="14000" dirty="0">
                <a:solidFill>
                  <a:srgbClr val="C00000"/>
                </a:solidFill>
                <a:latin typeface="Gabriola" panose="04040605051002020D02" pitchFamily="82" charset="0"/>
              </a:rPr>
              <a:t>!!!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(right)">
                                      <p:cBhvr>
                                        <p:cTn id="7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1" animBg="1" advAuto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60</Words>
  <Application>Microsoft Office PowerPoint</Application>
  <PresentationFormat>Custom</PresentationFormat>
  <Paragraphs>22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Adobe Kaiti Std R</vt:lpstr>
      <vt:lpstr>Gabriola</vt:lpstr>
      <vt:lpstr>Helvetica Light</vt:lpstr>
      <vt:lpstr>Helvetica Neue</vt:lpstr>
      <vt:lpstr>Savoye LET</vt:lpstr>
      <vt:lpstr>White</vt:lpstr>
      <vt:lpstr>Профил на иновативния учител</vt:lpstr>
      <vt:lpstr>Кои са иновативните учители???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Профил на иновативния учител</dc:title>
  <cp:lastModifiedBy>Rumen Bakalov</cp:lastModifiedBy>
  <cp:revision>6</cp:revision>
  <dcterms:modified xsi:type="dcterms:W3CDTF">2015-09-10T13:51:34Z</dcterms:modified>
</cp:coreProperties>
</file>